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79" r:id="rId3"/>
    <p:sldId id="284" r:id="rId4"/>
    <p:sldId id="285" r:id="rId5"/>
    <p:sldId id="277" r:id="rId6"/>
    <p:sldId id="257" r:id="rId7"/>
    <p:sldId id="258" r:id="rId8"/>
    <p:sldId id="259" r:id="rId9"/>
    <p:sldId id="280" r:id="rId10"/>
    <p:sldId id="260" r:id="rId11"/>
    <p:sldId id="261" r:id="rId12"/>
    <p:sldId id="286" r:id="rId13"/>
    <p:sldId id="262" r:id="rId14"/>
    <p:sldId id="270" r:id="rId15"/>
    <p:sldId id="271" r:id="rId16"/>
    <p:sldId id="272" r:id="rId17"/>
    <p:sldId id="282" r:id="rId18"/>
    <p:sldId id="264" r:id="rId19"/>
    <p:sldId id="281" r:id="rId20"/>
    <p:sldId id="265" r:id="rId21"/>
    <p:sldId id="266" r:id="rId22"/>
    <p:sldId id="267" r:id="rId23"/>
    <p:sldId id="263" r:id="rId24"/>
    <p:sldId id="287" r:id="rId25"/>
    <p:sldId id="274" r:id="rId26"/>
    <p:sldId id="283" r:id="rId27"/>
    <p:sldId id="273" r:id="rId28"/>
    <p:sldId id="275" r:id="rId29"/>
    <p:sldId id="278" r:id="rId30"/>
    <p:sldId id="27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CC37F50-0959-934C-871C-36795953CA78}">
          <p14:sldIdLst>
            <p14:sldId id="256"/>
            <p14:sldId id="279"/>
            <p14:sldId id="284"/>
            <p14:sldId id="285"/>
            <p14:sldId id="277"/>
          </p14:sldIdLst>
        </p14:section>
        <p14:section name="Pentose Phosphate Pathway" id="{58EE86B0-9140-5044-97C8-113C1FE6CAAC}">
          <p14:sldIdLst>
            <p14:sldId id="257"/>
            <p14:sldId id="258"/>
            <p14:sldId id="259"/>
          </p14:sldIdLst>
        </p14:section>
        <p14:section name="Context of Gluconeoegenesis" id="{A5E5318C-B302-0A43-9BEE-CDF4E2DCF438}">
          <p14:sldIdLst>
            <p14:sldId id="280"/>
            <p14:sldId id="260"/>
            <p14:sldId id="261"/>
            <p14:sldId id="286"/>
            <p14:sldId id="262"/>
            <p14:sldId id="270"/>
          </p14:sldIdLst>
        </p14:section>
        <p14:section name="PEPCK and PC" id="{B92FBB3D-25A1-0541-A354-F118EB6F3F08}">
          <p14:sldIdLst>
            <p14:sldId id="271"/>
            <p14:sldId id="272"/>
            <p14:sldId id="282"/>
          </p14:sldIdLst>
        </p14:section>
        <p14:section name="FBPase" id="{7077FE14-9BB8-0148-A3D0-AFFE25951646}">
          <p14:sldIdLst>
            <p14:sldId id="264"/>
            <p14:sldId id="281"/>
            <p14:sldId id="265"/>
            <p14:sldId id="266"/>
          </p14:sldIdLst>
        </p14:section>
        <p14:section name="Summary of Allosteric" id="{CC1E3277-3406-044B-9433-E4D4502F5ED2}">
          <p14:sldIdLst>
            <p14:sldId id="267"/>
            <p14:sldId id="263"/>
            <p14:sldId id="287"/>
          </p14:sldIdLst>
        </p14:section>
        <p14:section name="Insulin and Cortisol" id="{E31583D5-F5F7-F84B-8484-DBD3E66F5469}">
          <p14:sldIdLst>
            <p14:sldId id="274"/>
            <p14:sldId id="283"/>
            <p14:sldId id="273"/>
            <p14:sldId id="275"/>
            <p14:sldId id="278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19"/>
    <p:restoredTop sz="59249"/>
  </p:normalViewPr>
  <p:slideViewPr>
    <p:cSldViewPr snapToGrid="0" snapToObjects="1">
      <p:cViewPr varScale="1">
        <p:scale>
          <a:sx n="109" d="100"/>
          <a:sy n="109" d="100"/>
        </p:scale>
        <p:origin x="2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jpeg>
</file>

<file path=ppt/media/image11.tiff>
</file>

<file path=ppt/media/image12.tiff>
</file>

<file path=ppt/media/image13.png>
</file>

<file path=ppt/media/image14.jpeg>
</file>

<file path=ppt/media/image15.tiff>
</file>

<file path=ppt/media/image16.tiff>
</file>

<file path=ppt/media/image17.jpeg>
</file>

<file path=ppt/media/image18.tiff>
</file>

<file path=ppt/media/image19.png>
</file>

<file path=ppt/media/image2.tiff>
</file>

<file path=ppt/media/image20.tiff>
</file>

<file path=ppt/media/image21.tiff>
</file>

<file path=ppt/media/image22.tif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A92C1D-7996-1D40-9C0A-1EC31954866F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C95F8-2B87-6A4B-8F59-9658337F2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30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alanine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Glycolysis</a:t>
            </a:r>
            <a:r>
              <a:rPr lang="en-US" baseline="0" dirty="0"/>
              <a:t> followed by </a:t>
            </a:r>
            <a:r>
              <a:rPr lang="en-US" baseline="0" dirty="0" err="1"/>
              <a:t>gluconeoegenesis</a:t>
            </a:r>
            <a:r>
              <a:rPr lang="en-US" baseline="0" dirty="0"/>
              <a:t> is net energy costly, therefore never want both 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6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Glucose Produced</a:t>
            </a:r>
          </a:p>
          <a:p>
            <a:r>
              <a:rPr lang="en-US" dirty="0"/>
              <a:t>Control – 6.1 x 70 x 24 x 60 = 588,528 </a:t>
            </a:r>
            <a:r>
              <a:rPr lang="en-US" dirty="0" err="1"/>
              <a:t>umoles</a:t>
            </a:r>
            <a:r>
              <a:rPr lang="en-US" dirty="0"/>
              <a:t> or 589 </a:t>
            </a:r>
            <a:r>
              <a:rPr lang="en-US" dirty="0" err="1"/>
              <a:t>mmoles</a:t>
            </a:r>
            <a:r>
              <a:rPr lang="en-US" dirty="0"/>
              <a:t> or 0.59 moles</a:t>
            </a:r>
          </a:p>
          <a:p>
            <a:r>
              <a:rPr lang="en-US" dirty="0"/>
              <a:t>DM – 9.8 * 70 * 24 * 60 = 1.06 moles</a:t>
            </a:r>
          </a:p>
          <a:p>
            <a:endParaRPr lang="en-US" dirty="0"/>
          </a:p>
          <a:p>
            <a:r>
              <a:rPr lang="en-US" dirty="0"/>
              <a:t>ATP Needed </a:t>
            </a:r>
          </a:p>
          <a:p>
            <a:r>
              <a:rPr lang="en-US" dirty="0"/>
              <a:t>0.59*6 = 3.5 moles of ATP</a:t>
            </a:r>
          </a:p>
          <a:p>
            <a:r>
              <a:rPr lang="en-US" dirty="0"/>
              <a:t>1.06*6 = 6.4 moles of ATP</a:t>
            </a:r>
          </a:p>
          <a:p>
            <a:endParaRPr lang="en-US" dirty="0"/>
          </a:p>
          <a:p>
            <a:r>
              <a:rPr lang="en-US" dirty="0"/>
              <a:t>3.5 * 12 = 42 Cal</a:t>
            </a:r>
          </a:p>
          <a:p>
            <a:r>
              <a:rPr lang="en-US" dirty="0"/>
              <a:t>6.4 * 12 = 77 Cal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807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unsatisfyingly compelling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69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40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4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56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57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97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5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80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267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584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733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5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E6E62-5598-4C46-AC7B-40631EF46DB5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06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Gluconeogenesis and the Pentose Phosphate Shunt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88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Gluconeogenesis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41835"/>
            <a:ext cx="5080000" cy="3390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37873" y="5678906"/>
            <a:ext cx="1619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During exercise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30685"/>
            <a:ext cx="6083300" cy="4013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76937" y="5678906"/>
            <a:ext cx="3047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During Amino </a:t>
            </a:r>
            <a:r>
              <a:rPr lang="en-US"/>
              <a:t>Acid Breakdown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604561" y="3675017"/>
            <a:ext cx="1258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Uses ~2ATP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13680" y="1472503"/>
            <a:ext cx="1106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Cori Cycle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57494" y="1093843"/>
            <a:ext cx="1243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Cahill Cycle</a:t>
            </a:r>
          </a:p>
        </p:txBody>
      </p:sp>
    </p:spTree>
    <p:extLst>
      <p:ext uri="{BB962C8B-B14F-4D97-AF65-F5344CB8AC3E}">
        <p14:creationId xmlns:p14="http://schemas.microsoft.com/office/powerpoint/2010/main" val="143070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00293" cy="1325563"/>
          </a:xfrm>
        </p:spPr>
        <p:txBody>
          <a:bodyPr/>
          <a:lstStyle/>
          <a:p>
            <a:r>
              <a:rPr lang="en-US" dirty="0"/>
              <a:t>Gluconeogenesis Can Be Activated by Hormones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190" y="1690688"/>
            <a:ext cx="4120896" cy="3797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56"/>
          <a:stretch/>
        </p:blipFill>
        <p:spPr>
          <a:xfrm>
            <a:off x="7817597" y="2169904"/>
            <a:ext cx="4120896" cy="38592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69114" y="1875354"/>
            <a:ext cx="1063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Glucagon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597582" y="2187883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Cortisol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00814" y="6254951"/>
            <a:ext cx="5651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are the physiological reasons these hormones have different actions on fat </a:t>
            </a:r>
            <a:r>
              <a:rPr lang="en-US"/>
              <a:t>and muscle </a:t>
            </a:r>
            <a:r>
              <a:rPr lang="en-US" dirty="0"/>
              <a:t>different tissues 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002"/>
            <a:ext cx="4120896" cy="379780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95827" y="1571876"/>
            <a:ext cx="120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Adrenaline</a:t>
            </a:r>
          </a:p>
        </p:txBody>
      </p:sp>
    </p:spTree>
    <p:extLst>
      <p:ext uri="{BB962C8B-B14F-4D97-AF65-F5344CB8AC3E}">
        <p14:creationId xmlns:p14="http://schemas.microsoft.com/office/powerpoint/2010/main" val="581855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Autophagy and the Fasting Response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387"/>
          <a:stretch/>
        </p:blipFill>
        <p:spPr>
          <a:xfrm>
            <a:off x="343903" y="2198972"/>
            <a:ext cx="5633386" cy="29444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32551" y="5534526"/>
            <a:ext cx="4227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Yoshinori </a:t>
            </a:r>
            <a:r>
              <a:rPr lang="en-US" dirty="0" err="1"/>
              <a:t>Ohsumi</a:t>
            </a:r>
            <a:endParaRPr lang="en-US" dirty="0"/>
          </a:p>
          <a:p>
            <a:pPr algn="ctr"/>
            <a:r>
              <a:rPr lang="en-US" dirty="0"/>
              <a:t>2016 Nobel Prize in Physiology or Medicine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630" y="1800369"/>
            <a:ext cx="3055219" cy="373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38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gluconeogenic</a:t>
            </a:r>
            <a:r>
              <a:rPr lang="en-US" dirty="0"/>
              <a:t> pathway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6034088" cy="4351338"/>
          </a:xfrm>
        </p:spPr>
        <p:txBody>
          <a:bodyPr/>
          <a:lstStyle/>
          <a:p>
            <a:r>
              <a:rPr lang="en-US" dirty="0"/>
              <a:t>Very similar to glycolysis</a:t>
            </a:r>
          </a:p>
          <a:p>
            <a:r>
              <a:rPr lang="en-US" dirty="0"/>
              <a:t>Three big differences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Glucose-6-Phosphatase instead of reversed </a:t>
            </a:r>
            <a:r>
              <a:rPr lang="en-US" dirty="0" err="1"/>
              <a:t>Glucokinase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Fructose 1,6 </a:t>
            </a:r>
            <a:r>
              <a:rPr lang="en-US" dirty="0" err="1"/>
              <a:t>Bisphosphatase</a:t>
            </a:r>
            <a:r>
              <a:rPr lang="en-US" dirty="0"/>
              <a:t> instead  of reversed PFK1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OAA -&gt; Pyruvate (skips pyruvate kinase)</a:t>
            </a:r>
          </a:p>
          <a:p>
            <a:pPr lvl="2"/>
            <a:r>
              <a:rPr lang="en-US" dirty="0"/>
              <a:t>Glycolysis was PEP -&gt; Pyruvate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038" y="0"/>
            <a:ext cx="3022762" cy="68580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6343650" y="3057525"/>
            <a:ext cx="3143250" cy="72866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872288" y="3786188"/>
            <a:ext cx="2614612" cy="5143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72288" y="4510087"/>
            <a:ext cx="1828800" cy="136207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232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Regulation of </a:t>
            </a:r>
            <a:r>
              <a:rPr lang="en-US" dirty="0" err="1"/>
              <a:t>Gluconeogensis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678" y="1651150"/>
            <a:ext cx="4533135" cy="52068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58075" y="5643563"/>
            <a:ext cx="1092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TCA Cycle</a:t>
            </a:r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 flipV="1">
            <a:off x="6915151" y="5600700"/>
            <a:ext cx="542924" cy="227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6388768" y="4704347"/>
            <a:ext cx="661737" cy="385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68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Phosphoenolpyruvate </a:t>
            </a:r>
            <a:r>
              <a:rPr lang="en-US" dirty="0" err="1"/>
              <a:t>Carboxykinase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4548188" cy="4351338"/>
          </a:xfrm>
        </p:spPr>
        <p:txBody>
          <a:bodyPr/>
          <a:lstStyle/>
          <a:p>
            <a:r>
              <a:rPr lang="en-US" dirty="0"/>
              <a:t>First committed and rate limiting step</a:t>
            </a:r>
          </a:p>
          <a:p>
            <a:r>
              <a:rPr lang="en-US" dirty="0"/>
              <a:t>PEPCK not regulated allosterically</a:t>
            </a:r>
          </a:p>
          <a:p>
            <a:r>
              <a:rPr lang="en-US" dirty="0"/>
              <a:t>Insulin regulates transcriptionally (will discuss later)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116" y="1626394"/>
            <a:ext cx="5151995" cy="523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051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Muscle PEPCK Mouse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91175" cy="4351338"/>
          </a:xfrm>
        </p:spPr>
        <p:txBody>
          <a:bodyPr>
            <a:normAutofit/>
          </a:bodyPr>
          <a:lstStyle/>
          <a:p>
            <a:r>
              <a:rPr lang="en-US" dirty="0"/>
              <a:t>A transgenic mouse that overexpresses PEPCK has been dubbed the ”</a:t>
            </a:r>
            <a:r>
              <a:rPr lang="en-US" dirty="0" err="1"/>
              <a:t>supermouse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7-10x more active</a:t>
            </a:r>
          </a:p>
          <a:p>
            <a:pPr lvl="1"/>
            <a:r>
              <a:rPr lang="en-US" dirty="0"/>
              <a:t>Can run very very long distances (20m/min for 6h)</a:t>
            </a:r>
          </a:p>
          <a:p>
            <a:pPr lvl="1"/>
            <a:r>
              <a:rPr lang="en-US" dirty="0"/>
              <a:t>Many more mitochondria</a:t>
            </a:r>
          </a:p>
          <a:p>
            <a:pPr lvl="1"/>
            <a:r>
              <a:rPr lang="en-US" dirty="0"/>
              <a:t>Very efficient at using lipid as fuel for exercise</a:t>
            </a:r>
          </a:p>
          <a:p>
            <a:r>
              <a:rPr lang="en-US" dirty="0"/>
              <a:t>Why do you think this is the case?</a:t>
            </a:r>
          </a:p>
        </p:txBody>
      </p:sp>
      <p:pic>
        <p:nvPicPr>
          <p:cNvPr id="4" name="mous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1612" y="1258887"/>
            <a:ext cx="5312835" cy="398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1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Pyruvate Carboxylase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281988" cy="4351338"/>
          </a:xfrm>
        </p:spPr>
        <p:txBody>
          <a:bodyPr/>
          <a:lstStyle/>
          <a:p>
            <a:r>
              <a:rPr lang="en-US" dirty="0"/>
              <a:t>Can replenish oxaloacetate, bypassing TCA cycle</a:t>
            </a:r>
          </a:p>
          <a:p>
            <a:r>
              <a:rPr lang="en-US" dirty="0"/>
              <a:t>Is this step: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err="1"/>
              <a:t>Anaplerotic</a:t>
            </a:r>
            <a:endParaRPr lang="en-US" dirty="0"/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Cataplerotic</a:t>
            </a:r>
          </a:p>
          <a:p>
            <a:r>
              <a:rPr lang="en-US" dirty="0"/>
              <a:t>Activated by </a:t>
            </a:r>
            <a:r>
              <a:rPr lang="en-US" dirty="0">
                <a:solidFill>
                  <a:srgbClr val="00B050"/>
                </a:solidFill>
              </a:rPr>
              <a:t>acetyl-CoA</a:t>
            </a:r>
          </a:p>
          <a:p>
            <a:r>
              <a:rPr lang="en-US" dirty="0"/>
              <a:t>Important for conversion of both Alanine and Lactate back into glucose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188" y="0"/>
            <a:ext cx="3022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2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177213" cy="1325563"/>
          </a:xfrm>
        </p:spPr>
        <p:txBody>
          <a:bodyPr/>
          <a:lstStyle/>
          <a:p>
            <a:r>
              <a:rPr lang="en-US" dirty="0"/>
              <a:t>Fructose </a:t>
            </a:r>
            <a:r>
              <a:rPr lang="en-US" dirty="0" err="1"/>
              <a:t>bisphosphatase</a:t>
            </a:r>
            <a:r>
              <a:rPr lang="en-US" dirty="0"/>
              <a:t> 1 reverses PFK1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4090988" cy="4351338"/>
          </a:xfrm>
        </p:spPr>
        <p:txBody>
          <a:bodyPr/>
          <a:lstStyle/>
          <a:p>
            <a:r>
              <a:rPr lang="en-US" dirty="0"/>
              <a:t>Inhibited by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F26BP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AMP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188" y="2047875"/>
            <a:ext cx="4191000" cy="419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188" y="0"/>
            <a:ext cx="3022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19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activates PFK1?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Citrate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AMP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ATP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Glucagon</a:t>
            </a:r>
          </a:p>
        </p:txBody>
      </p:sp>
    </p:spTree>
    <p:extLst>
      <p:ext uri="{BB962C8B-B14F-4D97-AF65-F5344CB8AC3E}">
        <p14:creationId xmlns:p14="http://schemas.microsoft.com/office/powerpoint/2010/main" val="1937243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Question #1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would be the rate of gluconeogenesis be in a type 1 diabetic?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Very high because of a lack of insulin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Very low because of a lack of insulin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Very high because of a lack of insulin responsiveness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Very low because of a lack of insulin responsiveness</a:t>
            </a:r>
          </a:p>
        </p:txBody>
      </p:sp>
    </p:spTree>
    <p:extLst>
      <p:ext uri="{BB962C8B-B14F-4D97-AF65-F5344CB8AC3E}">
        <p14:creationId xmlns:p14="http://schemas.microsoft.com/office/powerpoint/2010/main" val="1123790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588" y="365125"/>
            <a:ext cx="12063411" cy="1325563"/>
          </a:xfrm>
        </p:spPr>
        <p:txBody>
          <a:bodyPr/>
          <a:lstStyle/>
          <a:p>
            <a:r>
              <a:rPr lang="en-US" dirty="0"/>
              <a:t>Effects of Fructose 2,6 bisphosphate on PFK1/</a:t>
            </a:r>
            <a:r>
              <a:rPr lang="en-US" dirty="0" err="1"/>
              <a:t>FBPase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694" y="2305050"/>
            <a:ext cx="4673600" cy="381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526" y="2162175"/>
            <a:ext cx="4191000" cy="381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694" y="2162175"/>
            <a:ext cx="4673600" cy="381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14662" y="1690688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PFK1 Activity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66373" y="1715155"/>
            <a:ext cx="2454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/>
              <a:t>FBPase</a:t>
            </a:r>
            <a:r>
              <a:rPr lang="en-US" sz="2800" b="1" dirty="0"/>
              <a:t> Activity</a:t>
            </a:r>
          </a:p>
        </p:txBody>
      </p:sp>
    </p:spTree>
    <p:extLst>
      <p:ext uri="{BB962C8B-B14F-4D97-AF65-F5344CB8AC3E}">
        <p14:creationId xmlns:p14="http://schemas.microsoft.com/office/powerpoint/2010/main" val="112914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Regulation by Glucagon/Epinephrine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Talk about how gluconeogenesis and glycolysis will be changed when glucagon inactivates phosphofructokinase-2 (PFK2) in the liver</a:t>
            </a:r>
          </a:p>
          <a:p>
            <a:pPr lvl="1"/>
            <a:r>
              <a:rPr lang="en-US" dirty="0"/>
              <a:t>What about in the muscle?</a:t>
            </a:r>
          </a:p>
        </p:txBody>
      </p:sp>
    </p:spTree>
    <p:extLst>
      <p:ext uri="{BB962C8B-B14F-4D97-AF65-F5344CB8AC3E}">
        <p14:creationId xmlns:p14="http://schemas.microsoft.com/office/powerpoint/2010/main" val="481951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Gluconeogenesis is Expensive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Glycolysis </a:t>
            </a:r>
            <a:r>
              <a:rPr lang="en-US" dirty="0">
                <a:solidFill>
                  <a:srgbClr val="00B050"/>
                </a:solidFill>
              </a:rPr>
              <a:t>+8 ATP</a:t>
            </a:r>
          </a:p>
          <a:p>
            <a:r>
              <a:rPr lang="en-US" dirty="0"/>
              <a:t>Glycolysis, Pyruvate Oxidation, ETC </a:t>
            </a:r>
            <a:r>
              <a:rPr lang="en-US" dirty="0">
                <a:solidFill>
                  <a:srgbClr val="00B050"/>
                </a:solidFill>
              </a:rPr>
              <a:t>+36 ATP</a:t>
            </a:r>
          </a:p>
          <a:p>
            <a:r>
              <a:rPr lang="en-US" dirty="0"/>
              <a:t>Gluconeogenesis </a:t>
            </a:r>
            <a:r>
              <a:rPr lang="en-US" dirty="0">
                <a:solidFill>
                  <a:srgbClr val="FF0000"/>
                </a:solidFill>
              </a:rPr>
              <a:t>-12 ATP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-6 ATP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-2 NADH (x3 = -6 ATP)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687" y="114300"/>
            <a:ext cx="36919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92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Co-ordinate control of gluconeogenesis and glycolysis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7812336"/>
              </p:ext>
            </p:extLst>
          </p:nvPr>
        </p:nvGraphicFramePr>
        <p:xfrm>
          <a:off x="838200" y="1825625"/>
          <a:ext cx="10515600" cy="3977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Glycolysis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Gluconeogenesis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Activity of </a:t>
                      </a:r>
                      <a:r>
                        <a:rPr lang="en-US" dirty="0" err="1"/>
                        <a:t>Glucokinase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High (Glucose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</a:rPr>
                        <a:t> High)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Low (Glucose Low)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Activity</a:t>
                      </a:r>
                      <a:r>
                        <a:rPr lang="en-US" baseline="0" dirty="0"/>
                        <a:t> of Glucose-6-Phosphatase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en-US" baseline="0" dirty="0">
                          <a:solidFill>
                            <a:srgbClr val="FF0000"/>
                          </a:solidFill>
                        </a:rPr>
                        <a:t> (Transcriptional)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High (Transcriptional)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Activity of Phosphofructokinase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High (via F26BP high/AMP)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Low </a:t>
                      </a:r>
                      <a:r>
                        <a:rPr lang="en-US" baseline="0" dirty="0">
                          <a:solidFill>
                            <a:srgbClr val="FF0000"/>
                          </a:solidFill>
                        </a:rPr>
                        <a:t>(via F26BP low/ATP/Citrate)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Phosphorylation</a:t>
                      </a:r>
                      <a:r>
                        <a:rPr lang="en-US" baseline="0" dirty="0"/>
                        <a:t> of PFK2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Dephosphorylated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</a:rPr>
                        <a:t> (Active)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Phosphorylated</a:t>
                      </a:r>
                      <a:r>
                        <a:rPr lang="en-US" baseline="0" dirty="0">
                          <a:solidFill>
                            <a:srgbClr val="FF0000"/>
                          </a:solidFill>
                        </a:rPr>
                        <a:t> (Inactive)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Activity of </a:t>
                      </a:r>
                      <a:r>
                        <a:rPr lang="en-US" dirty="0" err="1"/>
                        <a:t>FBPase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en-US" baseline="0" dirty="0">
                          <a:solidFill>
                            <a:srgbClr val="FF0000"/>
                          </a:solidFill>
                        </a:rPr>
                        <a:t> (via high F26BP/AMP and low Citrate)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High (via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</a:rPr>
                        <a:t> low F26BP/AMP and high Citrate)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Phosphorylation</a:t>
                      </a:r>
                      <a:r>
                        <a:rPr lang="en-US" baseline="0" dirty="0"/>
                        <a:t> of Pyruvate 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Dephosphorylated</a:t>
                      </a:r>
                      <a:r>
                        <a:rPr lang="en-US" baseline="0" dirty="0">
                          <a:solidFill>
                            <a:srgbClr val="00B050"/>
                          </a:solidFill>
                        </a:rPr>
                        <a:t> (Active)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Phosphorylated</a:t>
                      </a:r>
                      <a:r>
                        <a:rPr lang="en-US" baseline="0" dirty="0">
                          <a:solidFill>
                            <a:srgbClr val="FF0000"/>
                          </a:solidFill>
                        </a:rPr>
                        <a:t> (Inactive)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Activity of Pyruvate Kinase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High </a:t>
                      </a:r>
                      <a:r>
                        <a:rPr lang="en-US">
                          <a:solidFill>
                            <a:srgbClr val="00B050"/>
                          </a:solidFill>
                        </a:rPr>
                        <a:t>(AMP/F16BP</a:t>
                      </a:r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Low (Alanine)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Activity of Pyruvate</a:t>
                      </a:r>
                      <a:r>
                        <a:rPr lang="en-US" baseline="0" dirty="0"/>
                        <a:t> Carboxylase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en-US" baseline="0" dirty="0">
                          <a:solidFill>
                            <a:srgbClr val="FF0000"/>
                          </a:solidFill>
                        </a:rPr>
                        <a:t> 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High (Acetyl-CoA)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Activity of PEPCK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Low (Transcriptional)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High (Transcriptional)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39167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68BDB-F913-BB4C-B930-176CC6ABC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Consumption and GNG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76273-E4F0-9241-9840-C778C0C8E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803232" cy="483800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Different gluconeogenic rates in controls vs T2D (see table)</a:t>
            </a:r>
          </a:p>
          <a:p>
            <a:r>
              <a:rPr lang="en-US" dirty="0"/>
              <a:t>What could be causing this?</a:t>
            </a:r>
          </a:p>
          <a:p>
            <a:r>
              <a:rPr lang="en-US" dirty="0"/>
              <a:t>Estimate moles of glucose produced per day for </a:t>
            </a:r>
          </a:p>
          <a:p>
            <a:pPr lvl="1"/>
            <a:r>
              <a:rPr lang="en-US" dirty="0"/>
              <a:t>67 kg woman (control)</a:t>
            </a:r>
          </a:p>
          <a:p>
            <a:pPr lvl="1"/>
            <a:r>
              <a:rPr lang="en-US" dirty="0"/>
              <a:t>75 kg woman (DM)</a:t>
            </a:r>
          </a:p>
          <a:p>
            <a:r>
              <a:rPr lang="en-US" dirty="0"/>
              <a:t>Calculate how much ATP is needed for this if its all from lactate (6 ATP/glucose)</a:t>
            </a:r>
          </a:p>
          <a:p>
            <a:r>
              <a:rPr lang="en-US" dirty="0"/>
              <a:t>How does this relate to effects of obesity on Resting Metabolic Rate (RMR)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6B1C38-84F8-0A48-B56F-893ABED49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8316" y="1280695"/>
            <a:ext cx="5213684" cy="37287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216260-D689-324B-921F-6486C2B0CB2E}"/>
              </a:ext>
            </a:extLst>
          </p:cNvPr>
          <p:cNvSpPr txBox="1"/>
          <p:nvPr/>
        </p:nvSpPr>
        <p:spPr>
          <a:xfrm>
            <a:off x="6884532" y="5186306"/>
            <a:ext cx="53074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Magnusson, I., Rothman, D. L., Katz, L. D., Shulman, R. G. &amp; Shulman, G. I. Increased rate of gluconeogenesis in type II diabetes mellitus. A 13C nuclear magnetic resonance study. </a:t>
            </a:r>
            <a:r>
              <a:rPr lang="en-US" i="1" dirty="0"/>
              <a:t>J. </a:t>
            </a:r>
            <a:r>
              <a:rPr lang="en-US" i="1" dirty="0" err="1"/>
              <a:t>Clin</a:t>
            </a:r>
            <a:r>
              <a:rPr lang="en-US" i="1" dirty="0"/>
              <a:t>. Invest.</a:t>
            </a:r>
            <a:r>
              <a:rPr lang="en-US" dirty="0"/>
              <a:t> </a:t>
            </a:r>
            <a:r>
              <a:rPr lang="en-US" b="1" dirty="0"/>
              <a:t>90,</a:t>
            </a:r>
            <a:r>
              <a:rPr lang="en-US" dirty="0"/>
              <a:t> 1323–1327 (1992).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B45E09-79F6-9745-9E49-5884B6615132}"/>
              </a:ext>
            </a:extLst>
          </p:cNvPr>
          <p:cNvSpPr/>
          <p:nvPr/>
        </p:nvSpPr>
        <p:spPr>
          <a:xfrm>
            <a:off x="6899522" y="3495076"/>
            <a:ext cx="5110952" cy="432348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0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Nuclear Hormone Receptors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204"/>
          <a:stretch/>
        </p:blipFill>
        <p:spPr>
          <a:xfrm>
            <a:off x="2026653" y="2218747"/>
            <a:ext cx="7980947" cy="434755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73600" y="1560657"/>
            <a:ext cx="2678545" cy="41829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915275" y="1295417"/>
            <a:ext cx="1322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Insulin</a:t>
            </a:r>
          </a:p>
          <a:p>
            <a:pPr algn="ctr"/>
            <a:r>
              <a:rPr lang="en-US" dirty="0"/>
              <a:t>Glucagon</a:t>
            </a:r>
          </a:p>
          <a:p>
            <a:pPr algn="ctr"/>
            <a:r>
              <a:rPr lang="en-US" dirty="0"/>
              <a:t>Epinephrine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99658" y="1849415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Cortisol</a:t>
            </a:r>
          </a:p>
        </p:txBody>
      </p:sp>
    </p:spTree>
    <p:extLst>
      <p:ext uri="{BB962C8B-B14F-4D97-AF65-F5344CB8AC3E}">
        <p14:creationId xmlns:p14="http://schemas.microsoft.com/office/powerpoint/2010/main" val="9814990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006" y="2005932"/>
            <a:ext cx="5448300" cy="3327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/>
              <a:t>would transcriptional </a:t>
            </a:r>
            <a:r>
              <a:rPr lang="en-US" dirty="0"/>
              <a:t>alterations be preferable?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147686" cy="4351338"/>
          </a:xfrm>
        </p:spPr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Faster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More permanent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More easily reversible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Energetically efficient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4703" y="1347536"/>
            <a:ext cx="3121458" cy="326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81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Cortisol Effects on Gluconeogenesis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562350" cy="4351338"/>
          </a:xfrm>
        </p:spPr>
        <p:txBody>
          <a:bodyPr/>
          <a:lstStyle/>
          <a:p>
            <a:r>
              <a:rPr lang="en-US" dirty="0" err="1"/>
              <a:t>Transactivates</a:t>
            </a:r>
            <a:r>
              <a:rPr lang="en-US" dirty="0"/>
              <a:t> (increases protein levels)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G6Pase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PEPCK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188" y="0"/>
            <a:ext cx="3022762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628900" y="2514600"/>
            <a:ext cx="7672388" cy="127158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628900" y="2886075"/>
            <a:ext cx="6657975" cy="315753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9926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Insulin Effects on Gluconeogenesis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Thought to be mainly transcriptional (via a transcription factor FOXO)</a:t>
            </a:r>
          </a:p>
          <a:p>
            <a:pPr lvl="1"/>
            <a:r>
              <a:rPr lang="en-US" dirty="0"/>
              <a:t>Induces the expression of</a:t>
            </a:r>
          </a:p>
          <a:p>
            <a:pPr lvl="2"/>
            <a:r>
              <a:rPr lang="en-US" dirty="0" err="1">
                <a:solidFill>
                  <a:srgbClr val="00B050"/>
                </a:solidFill>
              </a:rPr>
              <a:t>Glucokinase</a:t>
            </a:r>
            <a:endParaRPr lang="en-US" dirty="0">
              <a:solidFill>
                <a:srgbClr val="00B050"/>
              </a:solidFill>
            </a:endParaRPr>
          </a:p>
          <a:p>
            <a:pPr lvl="1"/>
            <a:r>
              <a:rPr lang="en-US" dirty="0"/>
              <a:t>Represses 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Glucose-6-Phosphatase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PEPCK</a:t>
            </a:r>
          </a:p>
          <a:p>
            <a:r>
              <a:rPr lang="en-US" dirty="0"/>
              <a:t>Promotes the </a:t>
            </a:r>
            <a:r>
              <a:rPr lang="en-US" dirty="0" err="1"/>
              <a:t>dephosphorylation</a:t>
            </a:r>
            <a:r>
              <a:rPr lang="en-US" dirty="0"/>
              <a:t> of PFK2 and Pyruvate Kinase</a:t>
            </a:r>
          </a:p>
          <a:p>
            <a:pPr lvl="1"/>
            <a:r>
              <a:rPr lang="en-US" dirty="0"/>
              <a:t>What would that do?</a:t>
            </a:r>
          </a:p>
          <a:p>
            <a:r>
              <a:rPr lang="en-US" dirty="0"/>
              <a:t>Indirectly</a:t>
            </a:r>
          </a:p>
          <a:p>
            <a:pPr lvl="1"/>
            <a:r>
              <a:rPr lang="en-US" dirty="0"/>
              <a:t>Promotes glycogenesis, diverting G6P away from making glucose</a:t>
            </a:r>
          </a:p>
          <a:p>
            <a:pPr lvl="1"/>
            <a:r>
              <a:rPr lang="en-US" dirty="0"/>
              <a:t>Prevents fatty acid and amino acid release from fat and muscle</a:t>
            </a:r>
          </a:p>
        </p:txBody>
      </p:sp>
    </p:spTree>
    <p:extLst>
      <p:ext uri="{BB962C8B-B14F-4D97-AF65-F5344CB8AC3E}">
        <p14:creationId xmlns:p14="http://schemas.microsoft.com/office/powerpoint/2010/main" val="167823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Insulin Resistance and Diabetes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447" y="1407693"/>
            <a:ext cx="2832282" cy="52407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3927" y="2442411"/>
            <a:ext cx="26469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graphs are fasting glucose vs the indicated</a:t>
            </a:r>
          </a:p>
          <a:p>
            <a:endParaRPr lang="en-US" dirty="0"/>
          </a:p>
          <a:p>
            <a:r>
              <a:rPr lang="en-US" dirty="0"/>
              <a:t>Solid dots (on the right) are diabetics</a:t>
            </a:r>
          </a:p>
          <a:p>
            <a:endParaRPr lang="en-US" dirty="0"/>
          </a:p>
          <a:p>
            <a:r>
              <a:rPr lang="en-US" dirty="0"/>
              <a:t>Open dots are non-diabetics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12242" y="2249905"/>
            <a:ext cx="2012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Glucose Production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774502" y="3843405"/>
            <a:ext cx="1888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Glucose Oxidation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4502" y="5546558"/>
            <a:ext cx="1592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Lipid Oxidation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0682" y="5020543"/>
            <a:ext cx="44396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Bogardus</a:t>
            </a:r>
            <a:r>
              <a:rPr lang="en-US" b="1" dirty="0"/>
              <a:t> C, </a:t>
            </a:r>
            <a:r>
              <a:rPr lang="en-US" b="1" dirty="0" err="1"/>
              <a:t>Lillioja</a:t>
            </a:r>
            <a:r>
              <a:rPr lang="en-US" b="1" dirty="0"/>
              <a:t> S, Howard B V, </a:t>
            </a:r>
            <a:r>
              <a:rPr lang="en-US" b="1" dirty="0" err="1"/>
              <a:t>Reaven</a:t>
            </a:r>
            <a:r>
              <a:rPr lang="en-US" b="1" dirty="0"/>
              <a:t> G, Mott D.</a:t>
            </a:r>
            <a:r>
              <a:rPr lang="en-US" dirty="0"/>
              <a:t> Relationships between insulin secretion, insulin action, and fasting plasma glucose concentration in nondiabetic and noninsulin-dependent diabetic subjects. </a:t>
            </a:r>
            <a:r>
              <a:rPr lang="en-US" i="1" dirty="0"/>
              <a:t>J. </a:t>
            </a:r>
            <a:r>
              <a:rPr lang="en-US" i="1" dirty="0" err="1"/>
              <a:t>Clin</a:t>
            </a:r>
            <a:r>
              <a:rPr lang="en-US" i="1" dirty="0"/>
              <a:t>. Invest.</a:t>
            </a:r>
            <a:r>
              <a:rPr lang="en-US" dirty="0"/>
              <a:t> 1984;74(4):1238–1246.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452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Question #2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Which of the following can suppress glucagon levels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Low blood glucose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High insulin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High somatostatin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All of the above</a:t>
            </a:r>
          </a:p>
        </p:txBody>
      </p:sp>
    </p:spTree>
    <p:extLst>
      <p:ext uri="{BB962C8B-B14F-4D97-AF65-F5344CB8AC3E}">
        <p14:creationId xmlns:p14="http://schemas.microsoft.com/office/powerpoint/2010/main" val="1950084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Understand the function of the pentose phosphate shunt and why NADPH generation is important.</a:t>
            </a:r>
          </a:p>
          <a:p>
            <a:r>
              <a:rPr lang="en-US" dirty="0"/>
              <a:t>Describe the key steps by which gluconeogenesis is controlled by protein phosphorylation and by allosteric control.</a:t>
            </a:r>
          </a:p>
          <a:p>
            <a:r>
              <a:rPr lang="en-US" dirty="0"/>
              <a:t>Explain how transcriptional changes can alter gluconeogenesis in response to insulin and cortisol.</a:t>
            </a:r>
          </a:p>
          <a:p>
            <a:r>
              <a:rPr lang="en-US" dirty="0"/>
              <a:t>Explain how the cell ensures that gluconeogenesis and glycolysis do not occur simultaneously.</a:t>
            </a:r>
          </a:p>
          <a:p>
            <a:r>
              <a:rPr lang="en-US" dirty="0"/>
              <a:t>Understand how, in chronic fasting other tissues provide substrates for gluconeogenesis to the liver.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455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Question #3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Transcriptional regulation refers to what?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Increased mRNA production of a particular gene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Increased protein synthesis rates for a particular gene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Enhanced protein phosphorylation of a gene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All of the above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125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Understand the function of the pentose phosphate shunt and why NADPH generation is important.</a:t>
            </a:r>
          </a:p>
          <a:p>
            <a:r>
              <a:rPr lang="en-US" dirty="0"/>
              <a:t>Describe the key steps by which gluconeogenesis is controlled by protein phosphorylation and by allosteric control.</a:t>
            </a:r>
          </a:p>
          <a:p>
            <a:r>
              <a:rPr lang="en-US" dirty="0"/>
              <a:t>Explain how transcriptional changes can alter gluconeogenesis in response to insulin </a:t>
            </a:r>
            <a:r>
              <a:rPr lang="en-US"/>
              <a:t>and cortisol.</a:t>
            </a:r>
            <a:endParaRPr lang="en-US" dirty="0"/>
          </a:p>
          <a:p>
            <a:r>
              <a:rPr lang="en-US" dirty="0"/>
              <a:t>Explain how the cell ensures that gluconeogenesis and glycolysis do not occur simultaneously.</a:t>
            </a:r>
          </a:p>
          <a:p>
            <a:r>
              <a:rPr lang="en-US" dirty="0"/>
              <a:t>Understand how, in chronic fasting other tissues provide substrates for gluconeogenesis to the liver.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844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Pentose Phosphate Shunt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2867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Ribose sugars for nucleotides</a:t>
            </a:r>
          </a:p>
          <a:p>
            <a:pPr lvl="1"/>
            <a:r>
              <a:rPr lang="en-US" dirty="0"/>
              <a:t>Important in Rapidly Dividing Cells which need nucleotides</a:t>
            </a:r>
          </a:p>
          <a:p>
            <a:pPr lvl="2"/>
            <a:r>
              <a:rPr lang="en-US" dirty="0"/>
              <a:t>Bone marrow, skin, epithelial cells of GI</a:t>
            </a:r>
          </a:p>
          <a:p>
            <a:r>
              <a:rPr lang="en-US" dirty="0"/>
              <a:t>NAD</a:t>
            </a:r>
            <a:r>
              <a:rPr lang="en-US" b="1" u="sng" dirty="0"/>
              <a:t>P</a:t>
            </a:r>
            <a:r>
              <a:rPr lang="en-US" dirty="0"/>
              <a:t>H </a:t>
            </a:r>
          </a:p>
          <a:p>
            <a:pPr lvl="1"/>
            <a:r>
              <a:rPr lang="en-US" dirty="0"/>
              <a:t>Needed for FA biosynthesis</a:t>
            </a:r>
          </a:p>
          <a:p>
            <a:pPr lvl="2"/>
            <a:r>
              <a:rPr lang="en-US" dirty="0"/>
              <a:t>Also important in cells that make a lot of lipid</a:t>
            </a:r>
          </a:p>
          <a:p>
            <a:pPr lvl="3"/>
            <a:r>
              <a:rPr lang="en-US" dirty="0"/>
              <a:t>Mainly adipose and liver</a:t>
            </a:r>
          </a:p>
          <a:p>
            <a:pPr lvl="1"/>
            <a:r>
              <a:rPr lang="en-US" dirty="0"/>
              <a:t>NADPH is an Antioxidant</a:t>
            </a:r>
          </a:p>
          <a:p>
            <a:pPr lvl="2"/>
            <a:r>
              <a:rPr lang="en-US" dirty="0"/>
              <a:t>Important for blood cells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849" y="1510757"/>
            <a:ext cx="6665151" cy="498107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283336" y="1216799"/>
            <a:ext cx="1524001" cy="2205669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07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Regulation of PPP Entry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620000" cy="4351338"/>
          </a:xfrm>
        </p:spPr>
        <p:txBody>
          <a:bodyPr/>
          <a:lstStyle/>
          <a:p>
            <a:r>
              <a:rPr lang="en-US" dirty="0"/>
              <a:t>First enzyme is the rate limiting and irreversible step</a:t>
            </a:r>
          </a:p>
          <a:p>
            <a:r>
              <a:rPr lang="en-US" dirty="0"/>
              <a:t>Glucose-6-Phosphate Dehydrogenase</a:t>
            </a:r>
          </a:p>
          <a:p>
            <a:pPr lvl="1"/>
            <a:r>
              <a:rPr lang="en-US" dirty="0"/>
              <a:t>Activated by its two substrates</a:t>
            </a:r>
          </a:p>
          <a:p>
            <a:pPr lvl="2"/>
            <a:r>
              <a:rPr lang="en-US" dirty="0">
                <a:solidFill>
                  <a:srgbClr val="00B050"/>
                </a:solidFill>
              </a:rPr>
              <a:t>NADP</a:t>
            </a:r>
          </a:p>
          <a:p>
            <a:pPr lvl="2"/>
            <a:r>
              <a:rPr lang="en-US" dirty="0">
                <a:solidFill>
                  <a:srgbClr val="00B050"/>
                </a:solidFill>
              </a:rPr>
              <a:t>Glucose-6-Phosphate</a:t>
            </a:r>
          </a:p>
          <a:p>
            <a:pPr lvl="1"/>
            <a:r>
              <a:rPr lang="en-US" dirty="0"/>
              <a:t>Inhibited by high levels </a:t>
            </a:r>
            <a:r>
              <a:rPr lang="en-US"/>
              <a:t>of </a:t>
            </a:r>
            <a:r>
              <a:rPr lang="en-US">
                <a:solidFill>
                  <a:srgbClr val="FF0000"/>
                </a:solidFill>
              </a:rPr>
              <a:t>NADPH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541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Fates of Glucose-6-Phosphate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5324-FD4A-3244-A093-ED1D596F2ACD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11866"/>
          <a:stretch/>
        </p:blipFill>
        <p:spPr>
          <a:xfrm>
            <a:off x="2597150" y="1555750"/>
            <a:ext cx="6997700" cy="38392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87441" y="2560320"/>
            <a:ext cx="2828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Pentose Phosphate Pathway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94862" y="2560320"/>
            <a:ext cx="13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Glycogenesis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01802" y="5433020"/>
            <a:ext cx="21805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G6PDH</a:t>
            </a:r>
          </a:p>
          <a:p>
            <a:r>
              <a:rPr lang="en-US" dirty="0">
                <a:solidFill>
                  <a:schemeClr val="accent6"/>
                </a:solidFill>
              </a:rPr>
              <a:t>NADP</a:t>
            </a:r>
            <a:r>
              <a:rPr lang="en-US" dirty="0"/>
              <a:t>/</a:t>
            </a:r>
            <a:r>
              <a:rPr lang="en-US" dirty="0">
                <a:solidFill>
                  <a:srgbClr val="FF0000"/>
                </a:solidFill>
              </a:rPr>
              <a:t>NADPH</a:t>
            </a:r>
          </a:p>
          <a:p>
            <a:r>
              <a:rPr lang="en-US" dirty="0">
                <a:solidFill>
                  <a:schemeClr val="accent6"/>
                </a:solidFill>
              </a:rPr>
              <a:t>Glucose-6-Phosphate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84296" y="5404840"/>
            <a:ext cx="177157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PFK1</a:t>
            </a:r>
          </a:p>
          <a:p>
            <a:r>
              <a:rPr lang="en-US" dirty="0">
                <a:solidFill>
                  <a:srgbClr val="FF0000"/>
                </a:solidFill>
              </a:rPr>
              <a:t>Citrate</a:t>
            </a:r>
          </a:p>
          <a:p>
            <a:r>
              <a:rPr lang="en-US" dirty="0">
                <a:solidFill>
                  <a:schemeClr val="accent6"/>
                </a:solidFill>
              </a:rPr>
              <a:t>AMP</a:t>
            </a:r>
            <a:r>
              <a:rPr lang="en-US" dirty="0"/>
              <a:t>/</a:t>
            </a:r>
            <a:r>
              <a:rPr lang="en-US" dirty="0">
                <a:solidFill>
                  <a:srgbClr val="FF0000"/>
                </a:solidFill>
              </a:rPr>
              <a:t>ATP</a:t>
            </a:r>
          </a:p>
          <a:p>
            <a:r>
              <a:rPr lang="en-US" dirty="0">
                <a:solidFill>
                  <a:schemeClr val="accent6"/>
                </a:solidFill>
              </a:rPr>
              <a:t>F26BP</a:t>
            </a:r>
          </a:p>
          <a:p>
            <a:r>
              <a:rPr lang="en-US" dirty="0">
                <a:solidFill>
                  <a:schemeClr val="accent6"/>
                </a:solidFill>
              </a:rPr>
              <a:t>Insulin/</a:t>
            </a:r>
            <a:r>
              <a:rPr lang="en-US" dirty="0">
                <a:solidFill>
                  <a:srgbClr val="FF0000"/>
                </a:solidFill>
              </a:rPr>
              <a:t>Glucagon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30733" y="5404840"/>
            <a:ext cx="21805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GS</a:t>
            </a:r>
          </a:p>
          <a:p>
            <a:r>
              <a:rPr lang="en-US" dirty="0">
                <a:solidFill>
                  <a:schemeClr val="accent6"/>
                </a:solidFill>
              </a:rPr>
              <a:t>Glucose-6-Phosphate</a:t>
            </a:r>
          </a:p>
          <a:p>
            <a:r>
              <a:rPr lang="en-US" dirty="0">
                <a:solidFill>
                  <a:schemeClr val="accent6"/>
                </a:solidFill>
              </a:rPr>
              <a:t>Insulin/</a:t>
            </a:r>
            <a:r>
              <a:rPr lang="en-US" dirty="0">
                <a:solidFill>
                  <a:srgbClr val="FF0000"/>
                </a:solidFill>
              </a:rPr>
              <a:t>Glucagon</a:t>
            </a:r>
          </a:p>
        </p:txBody>
      </p:sp>
    </p:spTree>
    <p:extLst>
      <p:ext uri="{BB962C8B-B14F-4D97-AF65-F5344CB8AC3E}">
        <p14:creationId xmlns:p14="http://schemas.microsoft.com/office/powerpoint/2010/main" val="890711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know a lot about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mechanisms have we discussed that will tilt the balance towards glucose production and release from the liver cell</a:t>
            </a:r>
          </a:p>
        </p:txBody>
      </p:sp>
    </p:spTree>
    <p:extLst>
      <p:ext uri="{BB962C8B-B14F-4D97-AF65-F5344CB8AC3E}">
        <p14:creationId xmlns:p14="http://schemas.microsoft.com/office/powerpoint/2010/main" val="2091058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1109</Words>
  <Application>Microsoft Macintosh PowerPoint</Application>
  <PresentationFormat>Widescreen</PresentationFormat>
  <Paragraphs>220</Paragraphs>
  <Slides>30</Slides>
  <Notes>5</Notes>
  <HiddenSlides>7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Gluconeogenesis and the Pentose Phosphate Shunt</vt:lpstr>
      <vt:lpstr>Quiz Question #1</vt:lpstr>
      <vt:lpstr>Quiz Question #2</vt:lpstr>
      <vt:lpstr>Quiz Question #3</vt:lpstr>
      <vt:lpstr>Learning Objectives</vt:lpstr>
      <vt:lpstr>Pentose Phosphate Shunt</vt:lpstr>
      <vt:lpstr>Regulation of PPP Entry</vt:lpstr>
      <vt:lpstr>Fates of Glucose-6-Phosphate</vt:lpstr>
      <vt:lpstr>We know a lot about this</vt:lpstr>
      <vt:lpstr>Gluconeogenesis</vt:lpstr>
      <vt:lpstr>Gluconeogenesis Can Be Activated by Hormones</vt:lpstr>
      <vt:lpstr>Autophagy and the Fasting Response</vt:lpstr>
      <vt:lpstr>The gluconeogenic pathway</vt:lpstr>
      <vt:lpstr>Regulation of Gluconeogensis</vt:lpstr>
      <vt:lpstr>Phosphoenolpyruvate Carboxykinase</vt:lpstr>
      <vt:lpstr>Muscle PEPCK Mouse</vt:lpstr>
      <vt:lpstr>Pyruvate Carboxylase</vt:lpstr>
      <vt:lpstr>Fructose bisphosphatase 1 reverses PFK1</vt:lpstr>
      <vt:lpstr>What activates PFK1?</vt:lpstr>
      <vt:lpstr>Effects of Fructose 2,6 bisphosphate on PFK1/FBPase</vt:lpstr>
      <vt:lpstr>Regulation by Glucagon/Epinephrine</vt:lpstr>
      <vt:lpstr>Gluconeogenesis is Expensive</vt:lpstr>
      <vt:lpstr>Co-ordinate control of gluconeogenesis and glycolysis</vt:lpstr>
      <vt:lpstr>Energy Consumption and GNG</vt:lpstr>
      <vt:lpstr>Nuclear Hormone Receptors</vt:lpstr>
      <vt:lpstr>Why would transcriptional alterations be preferable?</vt:lpstr>
      <vt:lpstr>Cortisol Effects on Gluconeogenesis</vt:lpstr>
      <vt:lpstr>Insulin Effects on Gluconeogenesis</vt:lpstr>
      <vt:lpstr>Insulin Resistance and Diabetes</vt:lpstr>
      <vt:lpstr>Learning Objectives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Gluconeogenesis and the Pentose Phosphate Shunt</dc:title>
  <dc:creator>Dave Bridges</dc:creator>
  <cp:lastModifiedBy>Dave Bridges</cp:lastModifiedBy>
  <cp:revision>37</cp:revision>
  <dcterms:created xsi:type="dcterms:W3CDTF">2016-10-01T13:02:43Z</dcterms:created>
  <dcterms:modified xsi:type="dcterms:W3CDTF">2018-08-17T14:59:28Z</dcterms:modified>
</cp:coreProperties>
</file>

<file path=docProps/thumbnail.jpeg>
</file>